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4202" r:id="rId1"/>
  </p:sldMasterIdLst>
  <p:notesMasterIdLst>
    <p:notesMasterId r:id="rId25"/>
  </p:notesMasterIdLst>
  <p:handoutMasterIdLst>
    <p:handoutMasterId r:id="rId26"/>
  </p:handoutMasterIdLst>
  <p:sldIdLst>
    <p:sldId id="445" r:id="rId2"/>
    <p:sldId id="491" r:id="rId3"/>
    <p:sldId id="494" r:id="rId4"/>
    <p:sldId id="493" r:id="rId5"/>
    <p:sldId id="495" r:id="rId6"/>
    <p:sldId id="497" r:id="rId7"/>
    <p:sldId id="492" r:id="rId8"/>
    <p:sldId id="498" r:id="rId9"/>
    <p:sldId id="499" r:id="rId10"/>
    <p:sldId id="500" r:id="rId11"/>
    <p:sldId id="502" r:id="rId12"/>
    <p:sldId id="501" r:id="rId13"/>
    <p:sldId id="496" r:id="rId14"/>
    <p:sldId id="503" r:id="rId15"/>
    <p:sldId id="483" r:id="rId16"/>
    <p:sldId id="484" r:id="rId17"/>
    <p:sldId id="485" r:id="rId18"/>
    <p:sldId id="504" r:id="rId19"/>
    <p:sldId id="486" r:id="rId20"/>
    <p:sldId id="487" r:id="rId21"/>
    <p:sldId id="488" r:id="rId22"/>
    <p:sldId id="489" r:id="rId23"/>
    <p:sldId id="490" r:id="rId24"/>
  </p:sldIdLst>
  <p:sldSz cx="10080625" cy="7559675"/>
  <p:notesSz cx="6797675" cy="9928225"/>
  <p:defaultTextStyle>
    <a:defPPr>
      <a:defRPr lang="en-GB"/>
    </a:defPPr>
    <a:lvl1pPr algn="l" defTabSz="182487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2" charset="2"/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31620" indent="-215812" algn="l" defTabSz="182487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2" charset="2"/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647431" indent="-215812" algn="l" defTabSz="182487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2" charset="2"/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863242" indent="-215812" algn="l" defTabSz="182487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2" charset="2"/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079052" indent="-215812" algn="l" defTabSz="182487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2" charset="2"/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5052" algn="l" defTabSz="914021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2063" algn="l" defTabSz="914021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199073" algn="l" defTabSz="914021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6083" algn="l" defTabSz="914021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42">
          <p15:clr>
            <a:srgbClr val="A4A3A4"/>
          </p15:clr>
        </p15:guide>
        <p15:guide id="2" pos="1889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776AF7B-DD3B-0112-FAD9-16122D0FA510}" name="Alexandru-Petru Vasile" initials="AV" userId="7346f48cd5dd5f48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8E26"/>
    <a:srgbClr val="BEE3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8510" autoAdjust="0"/>
  </p:normalViewPr>
  <p:slideViewPr>
    <p:cSldViewPr snapToGrid="0">
      <p:cViewPr varScale="1">
        <p:scale>
          <a:sx n="69" d="100"/>
          <a:sy n="69" d="100"/>
        </p:scale>
        <p:origin x="1642" y="67"/>
      </p:cViewPr>
      <p:guideLst>
        <p:guide orient="horz" pos="2161"/>
        <p:guide pos="2880"/>
      </p:guideLst>
    </p:cSldViewPr>
  </p:slideViewPr>
  <p:outlineViewPr>
    <p:cViewPr varScale="1">
      <p:scale>
        <a:sx n="170" d="200"/>
        <a:sy n="170" d="200"/>
      </p:scale>
      <p:origin x="0" y="-9264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6900"/>
    </p:cViewPr>
  </p:sorterViewPr>
  <p:notesViewPr>
    <p:cSldViewPr snapToGrid="0">
      <p:cViewPr varScale="1">
        <p:scale>
          <a:sx n="59" d="100"/>
          <a:sy n="59" d="100"/>
        </p:scale>
        <p:origin x="-1752" y="-72"/>
      </p:cViewPr>
      <p:guideLst>
        <p:guide orient="horz" pos="2842"/>
        <p:guide pos="188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8D4336-9A6F-4360-8218-0BE269D7767F}" type="datetimeFigureOut">
              <a:rPr lang="en-GB" smtClean="0"/>
              <a:t>09/12/2021</a:t>
            </a:fld>
            <a:endParaRPr lang="en-GB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A9F96-A97A-4017-A787-4F95F4E827B8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4623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17575" y="752475"/>
            <a:ext cx="4960938" cy="37226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sp>
      <p:sp>
        <p:nvSpPr>
          <p:cNvPr id="3074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0984" y="4715406"/>
            <a:ext cx="5435708" cy="446593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ca-ES" noProof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1"/>
            <a:ext cx="2948902" cy="49587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101000"/>
              </a:lnSpc>
              <a:tabLst>
                <a:tab pos="698491" algn="l"/>
                <a:tab pos="1396982" algn="l"/>
                <a:tab pos="2095473" algn="l"/>
                <a:tab pos="2793964" algn="l"/>
              </a:tabLst>
              <a:defRPr sz="1400" b="1">
                <a:solidFill>
                  <a:srgbClr val="FFFFFF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3847253" y="1"/>
            <a:ext cx="2948902" cy="49587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1000"/>
              </a:lnSpc>
              <a:tabLst>
                <a:tab pos="698491" algn="l"/>
                <a:tab pos="1396982" algn="l"/>
                <a:tab pos="2095473" algn="l"/>
                <a:tab pos="2793964" algn="l"/>
              </a:tabLst>
              <a:defRPr sz="1400" b="1">
                <a:solidFill>
                  <a:srgbClr val="FFFFFF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430813"/>
            <a:ext cx="2948902" cy="49587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ctr">
              <a:lnSpc>
                <a:spcPct val="101000"/>
              </a:lnSpc>
              <a:tabLst>
                <a:tab pos="698491" algn="l"/>
                <a:tab pos="1396982" algn="l"/>
                <a:tab pos="2095473" algn="l"/>
                <a:tab pos="2793964" algn="l"/>
              </a:tabLst>
              <a:defRPr sz="1400" b="1">
                <a:solidFill>
                  <a:srgbClr val="FFFFFF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3847253" y="9430813"/>
            <a:ext cx="2948902" cy="49587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1000"/>
              </a:lnSpc>
              <a:tabLst>
                <a:tab pos="698491" algn="l"/>
                <a:tab pos="1396982" algn="l"/>
                <a:tab pos="2095473" algn="l"/>
                <a:tab pos="2793964" algn="l"/>
              </a:tabLst>
              <a:defRPr sz="1400" b="1">
                <a:solidFill>
                  <a:srgbClr val="FFFFFF"/>
                </a:solidFill>
                <a:latin typeface="Verdana" pitchFamily="34" charset="0"/>
              </a:defRPr>
            </a:lvl1pPr>
          </a:lstStyle>
          <a:p>
            <a:pPr>
              <a:defRPr/>
            </a:pPr>
            <a:fld id="{E38828A0-2C15-4826-B166-0B0F0FA52889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45833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82487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642" indent="-285632" algn="l" defTabSz="182487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2524" indent="-228506" algn="l" defTabSz="182487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599537" indent="-228506" algn="l" defTabSz="182487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6547" indent="-228506" algn="l" defTabSz="182487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5052" algn="l" defTabSz="91402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063" algn="l" defTabSz="91402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073" algn="l" defTabSz="91402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083" algn="l" defTabSz="91402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8195" name="2 Marcador de notas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s-ES"/>
          </a:p>
        </p:txBody>
      </p:sp>
      <p:sp>
        <p:nvSpPr>
          <p:cNvPr id="8196" name="3 Marcador de número de diapositiva"/>
          <p:cNvSpPr>
            <a:spLocks noGrp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57D9DE2E-8F09-45B6-968F-250857F81109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985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baseline="0" dirty="0">
                <a:latin typeface="Times-Roman"/>
              </a:rPr>
              <a:t>External permanent magnet (EPM)</a:t>
            </a:r>
          </a:p>
          <a:p>
            <a:r>
              <a:rPr lang="en-US" sz="1800" b="0" i="0" u="none" strike="noStrike" baseline="0" dirty="0">
                <a:latin typeface="Times-Roman"/>
              </a:rPr>
              <a:t>Internal permanent magnets (IPM)]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E38828A0-2C15-4826-B166-0B0F0FA52889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679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baseline="0" dirty="0">
                <a:latin typeface="Times-Roman"/>
              </a:rPr>
              <a:t>Finite-elements method (FEM)</a:t>
            </a:r>
          </a:p>
          <a:p>
            <a:r>
              <a:rPr lang="en-US" sz="1200" b="0" i="0" u="none" strike="noStrike" baseline="0" dirty="0">
                <a:latin typeface="Times-Roman"/>
              </a:rPr>
              <a:t>https://www.youtube.com/watch?v=C6X9Ry02mPU</a:t>
            </a:r>
          </a:p>
          <a:p>
            <a:r>
              <a:rPr lang="en-US" b="0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Flux density is the measure of the number of magnetic lines of force per unit of cross-sectional area.</a:t>
            </a:r>
            <a:endParaRPr lang="en-US" sz="1200" b="0" i="0" u="none" strike="noStrike" baseline="0" dirty="0">
              <a:latin typeface="Times-Roman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E38828A0-2C15-4826-B166-0B0F0FA52889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47755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487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None/>
              <a:tabLst/>
              <a:defRPr/>
            </a:pPr>
            <a:r>
              <a:rPr lang="en-US" dirty="0"/>
              <a:t>Four-layer circular electronic board (diameter = 10.3 mm, thickness = 2.5 mm) </a:t>
            </a:r>
          </a:p>
          <a:p>
            <a:r>
              <a:rPr lang="en-US" dirty="0"/>
              <a:t>(180° leg movement consumes 12 min of autonomy)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E38828A0-2C15-4826-B166-0B0F0FA52889}" type="slidenum">
              <a:rPr lang="en-GB" smtClean="0"/>
              <a:pPr>
                <a:defRPr/>
              </a:pPr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9309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three failed trials were mainly due to the absence of muscular tone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>
              <a:defRPr/>
            </a:pPr>
            <a:fld id="{E38828A0-2C15-4826-B166-0B0F0FA52889}" type="slidenum">
              <a:rPr lang="en-GB" smtClean="0"/>
              <a:pPr>
                <a:defRPr/>
              </a:pPr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505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hasCustomPrompt="1"/>
          </p:nvPr>
        </p:nvSpPr>
        <p:spPr>
          <a:xfrm>
            <a:off x="756044" y="1996446"/>
            <a:ext cx="8568531" cy="162043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s-ES" dirty="0"/>
              <a:t>Medical </a:t>
            </a:r>
            <a:r>
              <a:rPr lang="es-ES" dirty="0" err="1"/>
              <a:t>Image</a:t>
            </a:r>
            <a:r>
              <a:rPr lang="es-ES" dirty="0"/>
              <a:t> </a:t>
            </a:r>
            <a:r>
              <a:rPr lang="es-ES" dirty="0" err="1"/>
              <a:t>Segmentation</a:t>
            </a:r>
            <a:r>
              <a:rPr lang="es-ES" dirty="0"/>
              <a:t> and </a:t>
            </a:r>
            <a:r>
              <a:rPr lang="es-ES" dirty="0" err="1"/>
              <a:t>Applications</a:t>
            </a:r>
            <a:r>
              <a:rPr lang="es-ES" dirty="0"/>
              <a:t> (MISA)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 hasCustomPrompt="1"/>
          </p:nvPr>
        </p:nvSpPr>
        <p:spPr>
          <a:xfrm>
            <a:off x="950491" y="4241859"/>
            <a:ext cx="8568530" cy="1931917"/>
          </a:xfrm>
        </p:spPr>
        <p:txBody>
          <a:bodyPr/>
          <a:lstStyle>
            <a:lvl1pPr marL="0" indent="0" algn="ctr">
              <a:buNone/>
              <a:defRPr baseline="0">
                <a:solidFill>
                  <a:schemeClr val="tx1">
                    <a:tint val="75000"/>
                  </a:schemeClr>
                </a:solidFill>
              </a:defRPr>
            </a:lvl1pPr>
            <a:lvl2pPr marL="503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8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7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6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5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4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3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dirty="0"/>
              <a:t>Xavier </a:t>
            </a:r>
            <a:r>
              <a:rPr lang="es-ES" dirty="0" err="1"/>
              <a:t>Lladó</a:t>
            </a:r>
            <a:r>
              <a:rPr lang="es-ES" dirty="0"/>
              <a:t>, Robert Martí, José Bernal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C267C-2E96-4E25-A6E0-0C0F380BEDD2}" type="datetime1">
              <a:rPr lang="es-ES" smtClean="0"/>
              <a:t>09/12/2021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05967"/>
            <a:ext cx="10080625" cy="2153708"/>
          </a:xfrm>
          <a:prstGeom prst="rect">
            <a:avLst/>
          </a:prstGeom>
        </p:spPr>
      </p:pic>
      <p:pic>
        <p:nvPicPr>
          <p:cNvPr id="8" name="Picture 2" descr="http://www.udg.edu/Portals/186/Users/252/08/508/centrat_p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01" y="6173776"/>
            <a:ext cx="2444403" cy="618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559" y="610547"/>
            <a:ext cx="285750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880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 dirty="0"/>
              <a:t>Haga clic para modificar el estilo 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504031" y="1230087"/>
            <a:ext cx="9072563" cy="5740346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pic>
        <p:nvPicPr>
          <p:cNvPr id="2052" name="Picture 4"/>
          <p:cNvPicPr>
            <a:picLocks noChangeAspect="1" noChangeArrowheads="1"/>
          </p:cNvPicPr>
          <p:nvPr userDrawn="1"/>
        </p:nvPicPr>
        <p:blipFill rotWithShape="1">
          <a:blip r:embed="rId2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209" b="50000"/>
          <a:stretch/>
        </p:blipFill>
        <p:spPr bwMode="auto">
          <a:xfrm>
            <a:off x="0" y="1042320"/>
            <a:ext cx="10080625" cy="136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147" y="195256"/>
            <a:ext cx="685179" cy="421475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0147" y="6891768"/>
            <a:ext cx="955546" cy="63234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 userDrawn="1"/>
        </p:nvPicPr>
        <p:blipFill rotWithShape="1">
          <a:blip r:embed="rId5"/>
          <a:srcRect l="3238"/>
          <a:stretch/>
        </p:blipFill>
        <p:spPr>
          <a:xfrm>
            <a:off x="50006" y="617754"/>
            <a:ext cx="693146" cy="255598"/>
          </a:xfrm>
          <a:prstGeom prst="rect">
            <a:avLst/>
          </a:prstGeom>
        </p:spPr>
      </p:pic>
      <p:sp>
        <p:nvSpPr>
          <p:cNvPr id="11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7224448" y="7006699"/>
            <a:ext cx="2352146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62EC8-D9EB-47E9-8892-A21ACDB4EC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5235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504031" y="302737"/>
            <a:ext cx="9072563" cy="1259946"/>
          </a:xfrm>
          <a:prstGeom prst="rect">
            <a:avLst/>
          </a:prstGeom>
        </p:spPr>
        <p:txBody>
          <a:bodyPr vert="horz" lIns="100794" tIns="50397" rIns="100794" bIns="50397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 vert="horz" lIns="100794" tIns="50397" rIns="100794" bIns="50397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504031" y="7006699"/>
            <a:ext cx="2352146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F0E8A-6B52-4EEC-9439-28C95F2215F9}" type="datetime1">
              <a:rPr lang="es-ES" smtClean="0"/>
              <a:t>09/12/2021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444214" y="7006699"/>
            <a:ext cx="3192198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7224448" y="7006699"/>
            <a:ext cx="2352146" cy="402483"/>
          </a:xfrm>
          <a:prstGeom prst="rect">
            <a:avLst/>
          </a:prstGeom>
        </p:spPr>
        <p:txBody>
          <a:bodyPr vert="horz" lIns="100794" tIns="50397" rIns="100794" bIns="50397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62EC8-D9EB-47E9-8892-A21ACDB4ECB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9539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3" r:id="rId1"/>
    <p:sldLayoutId id="2147484204" r:id="rId2"/>
  </p:sldLayoutIdLst>
  <p:hf hdr="0" ftr="0" dt="0"/>
  <p:txStyles>
    <p:titleStyle>
      <a:lvl1pPr algn="ctr" defTabSz="1007943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79" indent="-377979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18954" indent="-314982" algn="l" defTabSz="1007943" rtl="0" eaLnBrk="1" latinLnBrk="0" hangingPunct="1">
        <a:spcBef>
          <a:spcPct val="20000"/>
        </a:spcBef>
        <a:buFont typeface="Arial" panose="020B0604020202020204" pitchFamily="34" charset="0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spcBef>
          <a:spcPct val="20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2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gif"/><Relationship Id="rId5" Type="http://schemas.openxmlformats.org/officeDocument/2006/relationships/image" Target="../media/image20.png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950491" y="4738797"/>
            <a:ext cx="8374084" cy="765545"/>
          </a:xfrm>
        </p:spPr>
        <p:txBody>
          <a:bodyPr/>
          <a:lstStyle/>
          <a:p>
            <a:r>
              <a:rPr lang="es-ES" dirty="0" err="1"/>
              <a:t>Alexandru</a:t>
            </a:r>
            <a:r>
              <a:rPr lang="es-ES" dirty="0"/>
              <a:t> Vasile, Manuel Ojeda</a:t>
            </a:r>
            <a:endParaRPr lang="en-GB" dirty="0"/>
          </a:p>
        </p:txBody>
      </p:sp>
      <p:sp>
        <p:nvSpPr>
          <p:cNvPr id="6" name="Título 5"/>
          <p:cNvSpPr>
            <a:spLocks noGrp="1"/>
          </p:cNvSpPr>
          <p:nvPr>
            <p:ph type="ctrTitle"/>
          </p:nvPr>
        </p:nvSpPr>
        <p:spPr>
          <a:xfrm>
            <a:off x="756046" y="1642637"/>
            <a:ext cx="8568531" cy="2356479"/>
          </a:xfrm>
        </p:spPr>
        <p:txBody>
          <a:bodyPr>
            <a:normAutofit fontScale="90000"/>
          </a:bodyPr>
          <a:lstStyle/>
          <a:p>
            <a:r>
              <a:rPr lang="en-US" dirty="0"/>
              <a:t>Design, Fabrication, and Testing of a Capsule With Hybrid Locomotion for Gastrointestinal Tract Exploration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B63092-846C-4954-9C29-E78A8B392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008" y="4126069"/>
            <a:ext cx="6115050" cy="48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13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10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F13F197-E301-47E6-AEEC-2A304020A6AF}"/>
                  </a:ext>
                </a:extLst>
              </p:cNvPr>
              <p:cNvSpPr txBox="1"/>
              <p:nvPr/>
            </p:nvSpPr>
            <p:spPr>
              <a:xfrm>
                <a:off x="2653887" y="1905511"/>
                <a:ext cx="5039832" cy="493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 smtClean="0">
                              <a:latin typeface="Cambria Math" panose="02040503050406030204" pitchFamily="18" charset="0"/>
                            </a:rPr>
                            <m:t>τ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tot</m:t>
                          </m:r>
                        </m:sub>
                      </m:sSub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τ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τ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23</m:t>
                          </m:r>
                        </m:sub>
                      </m:sSub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τ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34</m:t>
                          </m:r>
                        </m:sub>
                      </m:sSub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F13F197-E301-47E6-AEEC-2A304020A6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53887" y="1905511"/>
                <a:ext cx="5039832" cy="4930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FEDB4D9-9D02-420C-A925-F04394B96F05}"/>
                  </a:ext>
                </a:extLst>
              </p:cNvPr>
              <p:cNvSpPr txBox="1"/>
              <p:nvPr/>
            </p:nvSpPr>
            <p:spPr>
              <a:xfrm>
                <a:off x="3061008" y="5451251"/>
                <a:ext cx="4082903" cy="493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 smtClean="0">
                              <a:latin typeface="Cambria Math" panose="02040503050406030204" pitchFamily="18" charset="0"/>
                            </a:rPr>
                            <m:t>η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tot</m:t>
                          </m:r>
                        </m:sub>
                      </m:sSub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η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12</m:t>
                          </m:r>
                        </m:sub>
                      </m:sSub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η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23</m:t>
                          </m:r>
                        </m:sub>
                      </m:sSub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η</m:t>
                          </m:r>
                        </m:e>
                        <m:sub>
                          <m: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34</m:t>
                          </m:r>
                        </m:sub>
                      </m:sSub>
                    </m:oMath>
                  </m:oMathPara>
                </a14:m>
                <a:endParaRPr lang="en-GB" sz="28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3FEDB4D9-9D02-420C-A925-F04394B96F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1008" y="5451251"/>
                <a:ext cx="4082903" cy="49308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FA4CAFA1-C207-436F-9E24-19DD7A72EF9A}"/>
              </a:ext>
            </a:extLst>
          </p:cNvPr>
          <p:cNvSpPr txBox="1"/>
          <p:nvPr/>
        </p:nvSpPr>
        <p:spPr>
          <a:xfrm>
            <a:off x="566177" y="5073718"/>
            <a:ext cx="9072563" cy="349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Mechanical efficiency </a:t>
            </a:r>
            <a:r>
              <a:rPr lang="en-GB" dirty="0"/>
              <a:t>= effectiveness in transforming the input power to output power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25B050-FC7F-4FC7-A0FD-8FF7FD04F49A}"/>
              </a:ext>
            </a:extLst>
          </p:cNvPr>
          <p:cNvSpPr txBox="1"/>
          <p:nvPr/>
        </p:nvSpPr>
        <p:spPr>
          <a:xfrm>
            <a:off x="1227954" y="1438970"/>
            <a:ext cx="7879896" cy="349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Transmission Ratio </a:t>
            </a:r>
            <a:r>
              <a:rPr lang="en-GB" dirty="0"/>
              <a:t>= the ratio of the angular velocities of the components</a:t>
            </a:r>
            <a:endParaRPr 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EC6281-5384-4C0A-B897-6E187FEEB7CF}"/>
                  </a:ext>
                </a:extLst>
              </p:cNvPr>
              <p:cNvSpPr txBox="1"/>
              <p:nvPr/>
            </p:nvSpPr>
            <p:spPr>
              <a:xfrm>
                <a:off x="1702170" y="3415917"/>
                <a:ext cx="6857039" cy="5775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GB" b="1" dirty="0" smtClean="0"/>
                      <m:t>“</m:t>
                    </m:r>
                    <m:r>
                      <m:rPr>
                        <m:nor/>
                      </m:rPr>
                      <a:rPr lang="en-GB" b="1" dirty="0" smtClean="0"/>
                      <m:t>Reduction</m:t>
                    </m:r>
                    <m:r>
                      <m:rPr>
                        <m:nor/>
                      </m:rPr>
                      <a:rPr lang="en-GB" b="1" dirty="0" smtClean="0"/>
                      <m:t>” </m:t>
                    </m:r>
                    <m:r>
                      <m:rPr>
                        <m:nor/>
                      </m:rPr>
                      <a:rPr lang="en-GB" b="1" dirty="0" smtClean="0"/>
                      <m:t>or</m:t>
                    </m:r>
                    <m:r>
                      <m:rPr>
                        <m:nor/>
                      </m:rPr>
                      <a:rPr lang="en-GB" b="1" dirty="0" smtClean="0"/>
                      <m:t> </m:t>
                    </m:r>
                    <m:r>
                      <m:rPr>
                        <m:nor/>
                      </m:rPr>
                      <a:rPr lang="en-GB" b="1" dirty="0" smtClean="0"/>
                      <m:t>gear</m:t>
                    </m:r>
                    <m:r>
                      <m:rPr>
                        <m:nor/>
                      </m:rPr>
                      <a:rPr lang="en-GB" b="1" dirty="0" smtClean="0"/>
                      <m:t> </m:t>
                    </m:r>
                    <m:r>
                      <m:rPr>
                        <m:nor/>
                      </m:rPr>
                      <a:rPr lang="en-GB" b="1" dirty="0" smtClean="0"/>
                      <m:t>ratio</m:t>
                    </m:r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GB" dirty="0"/>
                          <m:t>number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of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teeth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on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the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large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gear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dirty="0"/>
                          <m:t>number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of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teeth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on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the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small</m:t>
                        </m:r>
                        <m:r>
                          <m:rPr>
                            <m:nor/>
                          </m:rPr>
                          <a:rPr lang="en-GB" dirty="0"/>
                          <m:t> </m:t>
                        </m:r>
                        <m:r>
                          <m:rPr>
                            <m:nor/>
                          </m:rPr>
                          <a:rPr lang="en-GB" dirty="0"/>
                          <m:t>gear</m:t>
                        </m:r>
                      </m:den>
                    </m:f>
                  </m:oMath>
                </a14:m>
                <a:r>
                  <a:rPr lang="en-GB" dirty="0"/>
                  <a:t>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EDEC6281-5384-4C0A-B897-6E187FEEB7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2170" y="3415917"/>
                <a:ext cx="6857039" cy="57753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468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11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77F75C0-2240-4407-898D-E3B35BBAA912}"/>
                  </a:ext>
                </a:extLst>
              </p:cNvPr>
              <p:cNvSpPr txBox="1"/>
              <p:nvPr/>
            </p:nvSpPr>
            <p:spPr>
              <a:xfrm>
                <a:off x="4391486" y="2121931"/>
                <a:ext cx="5167422" cy="493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mot</m:t>
                          </m:r>
                        </m:sub>
                      </m:sSub>
                      <m:r>
                        <a:rPr lang="en-US" sz="2800" i="0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0" i="0" dirty="0" smtClean="0">
                          <a:latin typeface="Cambria Math" panose="02040503050406030204" pitchFamily="18" charset="0"/>
                        </a:rPr>
                        <m:t>0.5</m:t>
                      </m:r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mot</m:t>
                          </m:r>
                        </m:sub>
                      </m:sSub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2800" i="1" dirty="0">
                              <a:latin typeface="Cambria Math" panose="02040503050406030204" pitchFamily="18" charset="0"/>
                            </a:rPr>
                            <m:t>γ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dirty="0">
                              <a:latin typeface="Cambria Math" panose="02040503050406030204" pitchFamily="18" charset="0"/>
                            </a:rPr>
                            <m:t>mot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77F75C0-2240-4407-898D-E3B35BBAA9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1486" y="2121931"/>
                <a:ext cx="5167422" cy="4930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88214A1-7455-471B-832C-EB2397752F6E}"/>
                  </a:ext>
                </a:extLst>
              </p:cNvPr>
              <p:cNvSpPr txBox="1"/>
              <p:nvPr/>
            </p:nvSpPr>
            <p:spPr>
              <a:xfrm>
                <a:off x="-775696" y="2201832"/>
                <a:ext cx="5039832" cy="53085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b="0" i="0" dirty="0" smtClean="0">
                              <a:latin typeface="Cambria Math" panose="02040503050406030204" pitchFamily="18" charset="0"/>
                            </a:rPr>
                            <m:t>out</m:t>
                          </m:r>
                        </m:sub>
                      </m:sSub>
                      <m:r>
                        <a:rPr lang="en-US" sz="2800" i="0" dirty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dirty="0">
                              <a:latin typeface="Cambria Math" panose="02040503050406030204" pitchFamily="18" charset="0"/>
                            </a:rPr>
                            <m:t>legs</m:t>
                          </m:r>
                        </m:sub>
                      </m:sSub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88214A1-7455-471B-832C-EB2397752F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75696" y="2201832"/>
                <a:ext cx="5039832" cy="53085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1557B54-C77A-466A-BD09-E8E66C8F51C3}"/>
                  </a:ext>
                </a:extLst>
              </p:cNvPr>
              <p:cNvSpPr txBox="1"/>
              <p:nvPr/>
            </p:nvSpPr>
            <p:spPr>
              <a:xfrm>
                <a:off x="649306" y="2849718"/>
                <a:ext cx="3742180" cy="14048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b="0" i="0" dirty="0" smtClean="0">
                            <a:latin typeface="Cambria Math" panose="02040503050406030204" pitchFamily="18" charset="0"/>
                          </a:rPr>
                          <m:t>out</m:t>
                        </m:r>
                      </m:sub>
                    </m:sSub>
                  </m:oMath>
                </a14:m>
                <a:r>
                  <a:rPr lang="en-GB" sz="1800" dirty="0"/>
                  <a:t> = output torque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1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dirty="0">
                            <a:latin typeface="Cambria Math" panose="02040503050406030204" pitchFamily="18" charset="0"/>
                          </a:rPr>
                          <m:t>legs</m:t>
                        </m:r>
                      </m:sub>
                    </m:sSub>
                  </m:oMath>
                </a14:m>
                <a:r>
                  <a:rPr lang="en-GB" sz="1800" dirty="0"/>
                  <a:t> = total force at the leg tips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i="1" dirty="0"/>
                  <a:t>b</a:t>
                </a:r>
                <a:r>
                  <a:rPr lang="en-GB" sz="1800" dirty="0"/>
                  <a:t> = leg length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1557B54-C77A-466A-BD09-E8E66C8F51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9306" y="2849718"/>
                <a:ext cx="3742180" cy="1404808"/>
              </a:xfrm>
              <a:prstGeom prst="rect">
                <a:avLst/>
              </a:prstGeom>
              <a:blipFill>
                <a:blip r:embed="rId6"/>
                <a:stretch>
                  <a:fillRect t="-3463" b="-60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3CE476F-D106-4325-85E2-0BA2F9A2A97F}"/>
                  </a:ext>
                </a:extLst>
              </p:cNvPr>
              <p:cNvSpPr txBox="1"/>
              <p:nvPr/>
            </p:nvSpPr>
            <p:spPr>
              <a:xfrm>
                <a:off x="5338143" y="2688165"/>
                <a:ext cx="4571760" cy="1895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 dirty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b="0" i="0" dirty="0" smtClean="0">
                            <a:latin typeface="Cambria Math" panose="02040503050406030204" pitchFamily="18" charset="0"/>
                          </a:rPr>
                          <m:t>out</m:t>
                        </m:r>
                      </m:sub>
                    </m:sSub>
                  </m:oMath>
                </a14:m>
                <a:r>
                  <a:rPr lang="en-GB" sz="1800" dirty="0"/>
                  <a:t> = output torque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1800" i="1" dirty="0">
                            <a:latin typeface="Cambria Math" panose="02040503050406030204" pitchFamily="18" charset="0"/>
                          </a:rPr>
                          <m:t>γ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1800" dirty="0">
                            <a:latin typeface="Cambria Math" panose="02040503050406030204" pitchFamily="18" charset="0"/>
                          </a:rPr>
                          <m:t>mot</m:t>
                        </m:r>
                      </m:sub>
                    </m:sSub>
                  </m:oMath>
                </a14:m>
                <a:r>
                  <a:rPr lang="en-GB" sz="1800" dirty="0"/>
                  <a:t> = experimental coefficient (models the influence of permanent magnet)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1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mot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GB" sz="1800" dirty="0"/>
                  <a:t>= </a:t>
                </a:r>
                <a:r>
                  <a:rPr lang="en-GB" dirty="0"/>
                  <a:t>stall torque</a:t>
                </a:r>
                <a:endParaRPr lang="en-GB" sz="18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3CE476F-D106-4325-85E2-0BA2F9A2A9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8143" y="2688165"/>
                <a:ext cx="4571760" cy="1895775"/>
              </a:xfrm>
              <a:prstGeom prst="rect">
                <a:avLst/>
              </a:prstGeom>
              <a:blipFill>
                <a:blip r:embed="rId7"/>
                <a:stretch>
                  <a:fillRect t="-289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FB98EED0-C332-4A22-8D11-81E156FEEAD8}"/>
              </a:ext>
            </a:extLst>
          </p:cNvPr>
          <p:cNvSpPr txBox="1"/>
          <p:nvPr/>
        </p:nvSpPr>
        <p:spPr>
          <a:xfrm>
            <a:off x="1850922" y="5348861"/>
            <a:ext cx="6378779" cy="6076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Stall torque </a:t>
            </a:r>
            <a:r>
              <a:rPr lang="en-GB" dirty="0"/>
              <a:t>(~max torque)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 caused by a load that causes the output rotational speed of a device to become zero</a:t>
            </a:r>
          </a:p>
        </p:txBody>
      </p:sp>
    </p:spTree>
    <p:extLst>
      <p:ext uri="{BB962C8B-B14F-4D97-AF65-F5344CB8AC3E}">
        <p14:creationId xmlns:p14="http://schemas.microsoft.com/office/powerpoint/2010/main" val="3547216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12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88F50B2-E346-42EF-B431-D6048F0970F6}"/>
                  </a:ext>
                </a:extLst>
              </p:cNvPr>
              <p:cNvSpPr txBox="1"/>
              <p:nvPr/>
            </p:nvSpPr>
            <p:spPr>
              <a:xfrm>
                <a:off x="2456601" y="1461163"/>
                <a:ext cx="5167422" cy="6264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dirty="0">
                              <a:latin typeface="Cambria Math" panose="02040503050406030204" pitchFamily="18" charset="0"/>
                            </a:rPr>
                            <m:t>legs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dirty="0">
                              <a:latin typeface="Cambria Math" panose="02040503050406030204" pitchFamily="18" charset="0"/>
                            </a:rPr>
                            <m:t>0.5</m:t>
                          </m:r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dirty="0">
                                  <a:latin typeface="Cambria Math" panose="02040503050406030204" pitchFamily="18" charset="0"/>
                                </a:rPr>
                                <m:t>mot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γ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dirty="0">
                                  <a:latin typeface="Cambria Math" panose="02040503050406030204" pitchFamily="18" charset="0"/>
                                </a:rPr>
                                <m:t>mot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)(</m:t>
                          </m:r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23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34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23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34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88F50B2-E346-42EF-B431-D6048F0970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6601" y="1461163"/>
                <a:ext cx="5167422" cy="62645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3076FD8-43F0-4677-B984-8FB8540DD3D1}"/>
                  </a:ext>
                </a:extLst>
              </p:cNvPr>
              <p:cNvSpPr txBox="1"/>
              <p:nvPr/>
            </p:nvSpPr>
            <p:spPr>
              <a:xfrm>
                <a:off x="2347617" y="2543432"/>
                <a:ext cx="5385390" cy="62645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dirty="0">
                              <a:latin typeface="Cambria Math" panose="02040503050406030204" pitchFamily="18" charset="0"/>
                            </a:rPr>
                            <m:t>legs</m:t>
                          </m:r>
                        </m:sub>
                      </m:sSub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dirty="0">
                              <a:latin typeface="Cambria Math" panose="02040503050406030204" pitchFamily="18" charset="0"/>
                            </a:rPr>
                            <m:t>0.5</m:t>
                          </m:r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dirty="0">
                                  <a:latin typeface="Cambria Math" panose="02040503050406030204" pitchFamily="18" charset="0"/>
                                </a:rPr>
                                <m:t>mot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γ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dirty="0">
                                  <a:latin typeface="Cambria Math" panose="02040503050406030204" pitchFamily="18" charset="0"/>
                                </a:rPr>
                                <m:t>mot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)(</m:t>
                          </m:r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23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34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23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a:rPr lang="en-US" dirty="0">
                                  <a:latin typeface="Cambria Math" panose="02040503050406030204" pitchFamily="18" charset="0"/>
                                </a:rPr>
                                <m:t>34</m:t>
                              </m:r>
                            </m:sub>
                          </m:s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3076FD8-43F0-4677-B984-8FB8540DD3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7617" y="2543432"/>
                <a:ext cx="5385390" cy="6264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14298E49-8CA3-42C3-AB0A-257B86408A41}"/>
              </a:ext>
            </a:extLst>
          </p:cNvPr>
          <p:cNvSpPr txBox="1"/>
          <p:nvPr/>
        </p:nvSpPr>
        <p:spPr>
          <a:xfrm>
            <a:off x="192347" y="3625702"/>
            <a:ext cx="5067265" cy="29387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Maximum Reduction Ratio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High Efficiency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Small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Reliability (mechanism design + materials)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Ease of Fabrication (CNC milling)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Costs</a:t>
            </a:r>
            <a:endParaRPr lang="en-GB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607688C-ED9C-4398-A296-A36CF6593DB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759"/>
          <a:stretch/>
        </p:blipFill>
        <p:spPr>
          <a:xfrm>
            <a:off x="5102458" y="3491663"/>
            <a:ext cx="4978167" cy="320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453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Provides external active locomotion</a:t>
            </a:r>
          </a:p>
          <a:p>
            <a:endParaRPr lang="en-US" sz="2000" dirty="0"/>
          </a:p>
          <a:p>
            <a:r>
              <a:rPr lang="en-US" sz="2000" dirty="0"/>
              <a:t>EPM: 1.5 kg, 1.21 T, cylindrical shape (diameter=60mm, length=70mm)</a:t>
            </a:r>
          </a:p>
          <a:p>
            <a:endParaRPr lang="en-US" sz="2000" dirty="0"/>
          </a:p>
          <a:p>
            <a:r>
              <a:rPr lang="en-US" sz="2000" dirty="0"/>
              <a:t>IPM: </a:t>
            </a:r>
          </a:p>
          <a:p>
            <a:pPr lvl="1"/>
            <a:r>
              <a:rPr lang="es-MX" sz="2000" dirty="0"/>
              <a:t>6 </a:t>
            </a:r>
            <a:r>
              <a:rPr lang="en-US" sz="2000" dirty="0"/>
              <a:t>magnets of </a:t>
            </a:r>
            <a:r>
              <a:rPr lang="el-GR" sz="2000" dirty="0"/>
              <a:t>φ = 3.175 mm, L =6.35 mm</a:t>
            </a:r>
            <a:endParaRPr lang="es-MX" sz="2000" dirty="0"/>
          </a:p>
          <a:p>
            <a:pPr lvl="1"/>
            <a:r>
              <a:rPr lang="en-US" sz="2000" dirty="0"/>
              <a:t>12 magnets of </a:t>
            </a:r>
            <a:r>
              <a:rPr lang="el-GR" sz="2000" dirty="0"/>
              <a:t>φ =</a:t>
            </a:r>
            <a:r>
              <a:rPr lang="es-MX" sz="2000" dirty="0"/>
              <a:t> </a:t>
            </a:r>
            <a:r>
              <a:rPr lang="el-GR" sz="2000" dirty="0"/>
              <a:t>1.58 mm, L = 3.175 mm</a:t>
            </a:r>
            <a:endParaRPr lang="en-US" sz="20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13</a:t>
            </a:fld>
            <a:endParaRPr lang="es-ES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2.3 Magnetic System</a:t>
            </a:r>
            <a:endParaRPr lang="en-GB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F999FB2-1838-4768-AB59-776AD2D82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069" y="4275616"/>
            <a:ext cx="3443513" cy="273108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DB3EEC1-1124-44A2-8C22-416F43E7E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9044" y="4275615"/>
            <a:ext cx="3422335" cy="273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554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12F5F6-C18C-4EAA-A12B-8114AA9CF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0" i="0" u="none" strike="noStrike" baseline="0" dirty="0">
                <a:latin typeface="Times-Roman"/>
              </a:rPr>
              <a:t>FEM analyses the distance and magnetic field from the EPM</a:t>
            </a:r>
          </a:p>
          <a:p>
            <a:endParaRPr lang="en-US" sz="2400" dirty="0"/>
          </a:p>
          <a:p>
            <a:r>
              <a:rPr lang="en-US" sz="2400" dirty="0"/>
              <a:t>Operative distance: 6-9 cm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E41B915-C7D5-444C-A12B-B295A704E0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14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0BE721C-AE7A-4164-AAB4-3EDD7D338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2.3 Magnetic System</a:t>
            </a:r>
            <a:endParaRPr lang="en-GB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164190B-4B3F-4369-8B50-143F16524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514" y="3102906"/>
            <a:ext cx="3999300" cy="231788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43F0564-C933-49A0-AC7B-A2BFD9119D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177" y="3102907"/>
            <a:ext cx="4044081" cy="229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415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C6A1A-4AE5-4380-A846-11161B7E4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2.4 On-Board Electronics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4C6EC6-1650-4157-A99C-A9DD18845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Diameter of 10.3 mm, thickness of 2.5 mm</a:t>
            </a:r>
          </a:p>
          <a:p>
            <a:endParaRPr lang="en-US" dirty="0"/>
          </a:p>
          <a:p>
            <a:r>
              <a:rPr lang="en-US" dirty="0"/>
              <a:t>Deep sleep modality was also implemented</a:t>
            </a:r>
          </a:p>
          <a:p>
            <a:endParaRPr lang="en-US" dirty="0"/>
          </a:p>
          <a:p>
            <a:r>
              <a:rPr lang="en-US" dirty="0"/>
              <a:t>Rechargeable lithium-ion polymer battery</a:t>
            </a:r>
          </a:p>
          <a:p>
            <a:endParaRPr lang="en-US" dirty="0"/>
          </a:p>
          <a:p>
            <a:r>
              <a:rPr lang="en-US" dirty="0"/>
              <a:t>Battery is in the range of 18h to 25min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4B5DE7F-CC29-4238-BE03-554E8AAB8F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41948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420B7F-3392-47FC-B934-D287525CF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Human-machine interface is compatible with voice commands</a:t>
            </a:r>
          </a:p>
          <a:p>
            <a:endParaRPr lang="en-US" sz="2400" dirty="0"/>
          </a:p>
          <a:p>
            <a:r>
              <a:rPr lang="en-US" sz="2400" dirty="0"/>
              <a:t>Texas Instruments microcontrollers effective for LGI tract telemetry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D5FF895-4D80-4ED6-81E0-7AE9BCEA25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16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F2AAAF6-6C97-4B3E-BEC8-423FE56DE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8097" y="3442569"/>
            <a:ext cx="3488722" cy="3527864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F7307835-5893-4A16-973A-EEF207B3B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2.4 On-Board Electronics</a:t>
            </a:r>
          </a:p>
        </p:txBody>
      </p:sp>
    </p:spTree>
    <p:extLst>
      <p:ext uri="{BB962C8B-B14F-4D97-AF65-F5344CB8AC3E}">
        <p14:creationId xmlns:p14="http://schemas.microsoft.com/office/powerpoint/2010/main" val="3132944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2114FD-5411-4D25-B58D-C19BB82A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2.5 Packaging and Assembly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DCF876-7D2F-41F9-AB5F-0C9D06F93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Chassis and body fabricated in aluminum alloy</a:t>
            </a:r>
          </a:p>
          <a:p>
            <a:endParaRPr lang="en-US" sz="2000" dirty="0"/>
          </a:p>
          <a:p>
            <a:r>
              <a:rPr lang="en-US" sz="2000" dirty="0"/>
              <a:t>Cylindrical tank fabricated in polymer PEEK</a:t>
            </a:r>
          </a:p>
          <a:p>
            <a:endParaRPr lang="en-US" sz="2000" dirty="0"/>
          </a:p>
          <a:p>
            <a:r>
              <a:rPr lang="en-US" sz="2000" dirty="0"/>
              <a:t>Composed of 60 different parts</a:t>
            </a:r>
          </a:p>
          <a:p>
            <a:endParaRPr lang="en-US" sz="2000" dirty="0"/>
          </a:p>
          <a:p>
            <a:r>
              <a:rPr lang="en-US" sz="2000" dirty="0"/>
              <a:t>Assembled measures 14mm diameter, 44mm length, weights 13.5g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764C78-6DFC-46C0-99A7-0D072C947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17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CB603A2-48C0-4C74-9FB9-3851E4473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513" y="3910519"/>
            <a:ext cx="2561597" cy="349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760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F5C98B4-E20F-476A-BE7B-DEB52B4AD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18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16E3E99-8AE5-426E-877F-C4A8EF8B2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45" y="2400478"/>
            <a:ext cx="3895416" cy="275871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F5650DF-7980-46B2-BA3A-6D06610E1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126" y="2702859"/>
            <a:ext cx="4382468" cy="2153953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0B4FA319-2E29-4876-B0E0-65942A2D4866}"/>
              </a:ext>
            </a:extLst>
          </p:cNvPr>
          <p:cNvSpPr txBox="1"/>
          <p:nvPr/>
        </p:nvSpPr>
        <p:spPr>
          <a:xfrm>
            <a:off x="657845" y="5159195"/>
            <a:ext cx="3895416" cy="493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i="0" u="none" strike="noStrike" baseline="0" dirty="0">
                <a:latin typeface="Times-Roman"/>
              </a:rPr>
              <a:t>(a) Chassis. (b) Body. (c) Tank. (d) Frontal plug. </a:t>
            </a:r>
          </a:p>
          <a:p>
            <a:pPr algn="l"/>
            <a:r>
              <a:rPr lang="en-US" sz="1400" b="0" i="0" u="none" strike="noStrike" baseline="0" dirty="0">
                <a:latin typeface="Times-Roman"/>
              </a:rPr>
              <a:t>(e) Rear plug. (f) Cap.</a:t>
            </a:r>
            <a:endParaRPr lang="en-US" sz="1400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0040AE6-1919-4790-935B-60E83C6E4233}"/>
              </a:ext>
            </a:extLst>
          </p:cNvPr>
          <p:cNvSpPr txBox="1"/>
          <p:nvPr/>
        </p:nvSpPr>
        <p:spPr>
          <a:xfrm>
            <a:off x="5194126" y="4856812"/>
            <a:ext cx="4382468" cy="493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i="0" u="none" strike="noStrike" baseline="0" dirty="0">
                <a:latin typeface="Times-Roman"/>
              </a:rPr>
              <a:t>(a) Assembly of worm gear and helical gears in the chassis. (b) Assembly of the motor.</a:t>
            </a:r>
            <a:endParaRPr lang="en-US" sz="140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38862605-B668-407C-B180-8F22EEB07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2.5 Packaging and Assembly</a:t>
            </a:r>
          </a:p>
        </p:txBody>
      </p:sp>
    </p:spTree>
    <p:extLst>
      <p:ext uri="{BB962C8B-B14F-4D97-AF65-F5344CB8AC3E}">
        <p14:creationId xmlns:p14="http://schemas.microsoft.com/office/powerpoint/2010/main" val="180152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46B57D-9834-4D51-AEEA-5A319135D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3. Experimental Validation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A1840A9-871E-4837-BA41-587F7D3AA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Legs pulled with a force of 3.58N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34E535E-9B51-4DBE-AC4A-AB3E1692F8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19</a:t>
            </a:fld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5B96753-D4E9-4E4F-AD61-045755552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483" y="2722141"/>
            <a:ext cx="5293658" cy="360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742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Intro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System Design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Overview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Internal Mechanism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Magnetic System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On-Board Electronics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Packaging &amp; Assembly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Experimental Validation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Bench Testing</a:t>
            </a:r>
          </a:p>
          <a:p>
            <a:pPr marL="955325" lvl="1" indent="-514350">
              <a:buFont typeface="+mj-lt"/>
              <a:buAutoNum type="arabicPeriod"/>
            </a:pPr>
            <a:r>
              <a:rPr lang="en-US" dirty="0"/>
              <a:t>Locomotion Performance Assessment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Conclusions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Future Work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2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Outline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4979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282986-0A4D-468D-A403-B71DE44D9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900" i="1" dirty="0"/>
              <a:t>In vitro, ex vivo, in vivo</a:t>
            </a:r>
            <a:r>
              <a:rPr lang="en-US" sz="1900" dirty="0"/>
              <a:t> trials for time estimation</a:t>
            </a:r>
          </a:p>
          <a:p>
            <a:endParaRPr lang="en-US" sz="1900" dirty="0"/>
          </a:p>
          <a:p>
            <a:r>
              <a:rPr lang="en-US" sz="1900" i="1" dirty="0"/>
              <a:t>In vitro:</a:t>
            </a:r>
            <a:r>
              <a:rPr lang="en-US" sz="1900" dirty="0"/>
              <a:t> 20cm tract of latex colon simulator (Kyoto Kagaku)</a:t>
            </a:r>
          </a:p>
          <a:p>
            <a:endParaRPr lang="en-US" sz="1900" dirty="0"/>
          </a:p>
          <a:p>
            <a:r>
              <a:rPr lang="en-US" sz="1900" i="1" dirty="0"/>
              <a:t>Ex vivo: </a:t>
            </a:r>
            <a:r>
              <a:rPr lang="en-US" sz="1900" dirty="0"/>
              <a:t>20cm fresh porcine colon segment</a:t>
            </a:r>
          </a:p>
          <a:p>
            <a:endParaRPr lang="en-US" sz="1900" dirty="0"/>
          </a:p>
          <a:p>
            <a:r>
              <a:rPr lang="en-US" sz="1900" i="1" dirty="0"/>
              <a:t>In vivo: </a:t>
            </a:r>
            <a:r>
              <a:rPr lang="en-US" sz="1900" dirty="0"/>
              <a:t>4 female pigs with a weight 25-35 kg</a:t>
            </a:r>
          </a:p>
          <a:p>
            <a:endParaRPr lang="en-US" sz="1900" i="1" dirty="0"/>
          </a:p>
          <a:p>
            <a:r>
              <a:rPr lang="en-US" sz="1900" dirty="0"/>
              <a:t>The capsule was observed by a gastroscope</a:t>
            </a:r>
          </a:p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26FE44D-A85B-4436-9CE0-F65C15F76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20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C8EB3A1D-F9E0-423C-AB0E-33A6BDC08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3. Experimental Validation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8EB4A07-8AC8-4CB7-BF9B-6B8FCE102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441" y="4536076"/>
            <a:ext cx="6619741" cy="267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269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AA5B87-3B13-47A6-84B6-E6D54BA5D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The magnetic field moves and steers in collapsed regions</a:t>
            </a:r>
          </a:p>
          <a:p>
            <a:endParaRPr lang="en-US" sz="2000" dirty="0"/>
          </a:p>
          <a:p>
            <a:r>
              <a:rPr lang="en-US" sz="2000" dirty="0"/>
              <a:t>The legged mechanism lifts and distend collapsed regions</a:t>
            </a:r>
          </a:p>
          <a:p>
            <a:endParaRPr lang="en-US" sz="2000" dirty="0"/>
          </a:p>
          <a:p>
            <a:r>
              <a:rPr lang="en-US" sz="2000" i="1" dirty="0"/>
              <a:t>In vitro &lt; </a:t>
            </a:r>
            <a:r>
              <a:rPr lang="en-US" sz="2000" dirty="0"/>
              <a:t>10 min</a:t>
            </a:r>
          </a:p>
          <a:p>
            <a:endParaRPr lang="en-US" sz="2000" dirty="0"/>
          </a:p>
          <a:p>
            <a:r>
              <a:rPr lang="en-US" sz="2000" i="1" dirty="0"/>
              <a:t>Ex vivo</a:t>
            </a:r>
            <a:r>
              <a:rPr lang="en-US" sz="2000" dirty="0"/>
              <a:t> &lt; 10 min (7/10 cases)</a:t>
            </a:r>
          </a:p>
          <a:p>
            <a:endParaRPr lang="en-US" sz="2000" dirty="0"/>
          </a:p>
          <a:p>
            <a:r>
              <a:rPr lang="en-US" sz="2000" i="1" dirty="0"/>
              <a:t>In vivo </a:t>
            </a:r>
            <a:r>
              <a:rPr lang="en-US" sz="2000" dirty="0"/>
              <a:t>40 cm &lt; 5 min (6/10 cases)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CCFF5E0-EA75-4556-8488-D55DE8D9F6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21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0B2B6370-16A6-4B3B-A2EE-1C706843B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3. Experimental Validation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DF6ED10-79E6-44D0-87A8-0186DC554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921" y="4638784"/>
            <a:ext cx="6292782" cy="249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054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C981B8-E9E8-4388-9614-D84DA71AC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4. Conclusion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334E64-7CCF-44C9-BC6E-A31E05C24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different solutions for active locomotion merged successfully</a:t>
            </a:r>
          </a:p>
          <a:p>
            <a:endParaRPr lang="en-US" dirty="0"/>
          </a:p>
          <a:p>
            <a:r>
              <a:rPr lang="en-US" dirty="0"/>
              <a:t>Comparison with other locomotion modules is power consumption and speed</a:t>
            </a:r>
          </a:p>
          <a:p>
            <a:endParaRPr lang="en-US" dirty="0"/>
          </a:p>
          <a:p>
            <a:r>
              <a:rPr lang="en-US" dirty="0"/>
              <a:t>Previous prototypes: 4-leg capsule 3 cm/min, 8-leg capsule 4 cm/min, 12-leg capsule 5 cm/min, hybrid capsule 8 cm/min</a:t>
            </a:r>
          </a:p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677548C-77F7-4691-AA86-D45560A795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55995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FCFF05-43DA-43E7-941E-F773BA1DA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5. Future work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9E2414-F00C-486C-9279-E49EBB55A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Miniaturized mechanism</a:t>
            </a:r>
          </a:p>
          <a:p>
            <a:endParaRPr lang="en-US" dirty="0"/>
          </a:p>
          <a:p>
            <a:r>
              <a:rPr lang="en-US" dirty="0"/>
              <a:t>New leg shapes to minimize local tissue stresses </a:t>
            </a:r>
          </a:p>
          <a:p>
            <a:endParaRPr lang="en-US" dirty="0"/>
          </a:p>
          <a:p>
            <a:r>
              <a:rPr lang="en-US" dirty="0"/>
              <a:t>Real-time wireless vision module, not commercially available at the moment of experiments</a:t>
            </a:r>
          </a:p>
          <a:p>
            <a:endParaRPr lang="en-US" dirty="0"/>
          </a:p>
          <a:p>
            <a:r>
              <a:rPr lang="en-US" dirty="0"/>
              <a:t>Developing a 20fps real-time wireless camera system for capsule endoscopy 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AB482F-E933-4866-9AF6-7978FC9CE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2146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31" y="1230087"/>
            <a:ext cx="9072563" cy="753706"/>
          </a:xfrm>
        </p:spPr>
        <p:txBody>
          <a:bodyPr/>
          <a:lstStyle/>
          <a:p>
            <a:r>
              <a:rPr lang="en-US" dirty="0"/>
              <a:t>Reducing pain during diagnostic Procedures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3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1. Intro</a:t>
            </a:r>
            <a:endParaRPr lang="en-GB" dirty="0"/>
          </a:p>
        </p:txBody>
      </p:sp>
      <p:pic>
        <p:nvPicPr>
          <p:cNvPr id="6" name="Picture 5" descr="Timeline&#10;&#10;Description automatically generated">
            <a:extLst>
              <a:ext uri="{FF2B5EF4-FFF2-40B4-BE49-F238E27FC236}">
                <a16:creationId xmlns:a16="http://schemas.microsoft.com/office/drawing/2014/main" id="{E98C058C-CB88-4C68-89B8-4B987C4401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7" t="12719" r="7367" b="10980"/>
          <a:stretch/>
        </p:blipFill>
        <p:spPr>
          <a:xfrm>
            <a:off x="414874" y="1983793"/>
            <a:ext cx="9223866" cy="470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084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32" y="1230087"/>
            <a:ext cx="8310360" cy="5740346"/>
          </a:xfrm>
        </p:spPr>
        <p:txBody>
          <a:bodyPr>
            <a:normAutofit/>
          </a:bodyPr>
          <a:lstStyle/>
          <a:p>
            <a:r>
              <a:rPr lang="en-US" dirty="0"/>
              <a:t>Endoscopic Capsule – solution for active locomotion</a:t>
            </a:r>
          </a:p>
          <a:p>
            <a:endParaRPr lang="en-US" dirty="0"/>
          </a:p>
          <a:p>
            <a:r>
              <a:rPr lang="en-US" dirty="0"/>
              <a:t>Hybrid Locomotion: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Internal actuation </a:t>
            </a:r>
            <a:r>
              <a:rPr lang="en-US" b="1" dirty="0"/>
              <a:t>mechanisms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External </a:t>
            </a:r>
            <a:r>
              <a:rPr lang="en-US" b="1" dirty="0"/>
              <a:t>magnetic</a:t>
            </a:r>
            <a:r>
              <a:rPr lang="en-US" dirty="0"/>
              <a:t> dragging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Extensively tested </a:t>
            </a:r>
            <a:r>
              <a:rPr lang="en-US" i="1" dirty="0"/>
              <a:t>in vitro</a:t>
            </a:r>
            <a:r>
              <a:rPr lang="en-US" dirty="0"/>
              <a:t>, </a:t>
            </a:r>
            <a:r>
              <a:rPr lang="en-US" i="1" dirty="0"/>
              <a:t>ex vivo</a:t>
            </a:r>
            <a:r>
              <a:rPr lang="en-US" dirty="0"/>
              <a:t>, </a:t>
            </a:r>
            <a:r>
              <a:rPr lang="en-US" i="1" dirty="0"/>
              <a:t>in vivo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4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1. Intro</a:t>
            </a:r>
            <a:endParaRPr lang="en-GB" dirty="0"/>
          </a:p>
        </p:txBody>
      </p:sp>
      <p:pic>
        <p:nvPicPr>
          <p:cNvPr id="8" name="Graphic 7" descr="Gears with solid fill">
            <a:extLst>
              <a:ext uri="{FF2B5EF4-FFF2-40B4-BE49-F238E27FC236}">
                <a16:creationId xmlns:a16="http://schemas.microsoft.com/office/drawing/2014/main" id="{47D53F01-CD8F-425D-89BD-BB409AD63D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2495" y="3045028"/>
            <a:ext cx="520561" cy="520561"/>
          </a:xfrm>
          <a:prstGeom prst="rect">
            <a:avLst/>
          </a:prstGeom>
        </p:spPr>
      </p:pic>
      <p:pic>
        <p:nvPicPr>
          <p:cNvPr id="10" name="Graphic 9" descr="Magnet with solid fill">
            <a:extLst>
              <a:ext uri="{FF2B5EF4-FFF2-40B4-BE49-F238E27FC236}">
                <a16:creationId xmlns:a16="http://schemas.microsoft.com/office/drawing/2014/main" id="{63A9E13E-CC32-41C2-968A-3FA1CA37776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40312" y="4100260"/>
            <a:ext cx="372183" cy="3721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463CF7-1802-4B08-B3FF-914C56FA2A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6595" y="2115879"/>
            <a:ext cx="2352145" cy="350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103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032" y="1230087"/>
            <a:ext cx="8310360" cy="5740346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Small Size</a:t>
            </a:r>
          </a:p>
          <a:p>
            <a:pPr marL="783875" lvl="1" indent="-342900"/>
            <a:r>
              <a:rPr lang="en-US" dirty="0"/>
              <a:t>Small enough to wallow: 14      x 44mm</a:t>
            </a:r>
          </a:p>
          <a:p>
            <a:pPr marL="783875" lvl="1" indent="-342900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Controllability by external magnetic field</a:t>
            </a:r>
          </a:p>
          <a:p>
            <a:pPr lvl="1"/>
            <a:r>
              <a:rPr lang="en-US" dirty="0"/>
              <a:t>Average operating distance: 10cm</a:t>
            </a:r>
          </a:p>
          <a:p>
            <a:pPr lvl="1"/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Expansion of Tissues</a:t>
            </a:r>
          </a:p>
          <a:p>
            <a:pPr lvl="1"/>
            <a:r>
              <a:rPr lang="en-US" dirty="0"/>
              <a:t>3N at leg tips required to lift collapsed tissue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Real-Time Vision</a:t>
            </a:r>
          </a:p>
          <a:p>
            <a:pPr marL="783875" lvl="1" indent="-342900"/>
            <a:r>
              <a:rPr lang="en-US" dirty="0"/>
              <a:t>No vision system currently available (group works on it)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User-Friendly Control Interface</a:t>
            </a:r>
          </a:p>
          <a:p>
            <a:pPr marL="783875" lvl="1" indent="-342900"/>
            <a:r>
              <a:rPr lang="en-US" dirty="0"/>
              <a:t>Switching intuitively between locomotion types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5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2.1 System Design: Overview</a:t>
            </a:r>
            <a:endParaRPr lang="en-GB" dirty="0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B2FB86E5-FCA4-4926-BB6E-981D122BC539}"/>
              </a:ext>
            </a:extLst>
          </p:cNvPr>
          <p:cNvSpPr/>
          <p:nvPr/>
        </p:nvSpPr>
        <p:spPr>
          <a:xfrm>
            <a:off x="4579450" y="1775218"/>
            <a:ext cx="159523" cy="1525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CB6F00C-19E6-494D-99DF-6000473525AA}"/>
              </a:ext>
            </a:extLst>
          </p:cNvPr>
          <p:cNvCxnSpPr>
            <a:cxnSpLocks/>
          </p:cNvCxnSpPr>
          <p:nvPr/>
        </p:nvCxnSpPr>
        <p:spPr>
          <a:xfrm flipV="1">
            <a:off x="4579450" y="1747838"/>
            <a:ext cx="159523" cy="19764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phic 22" descr="Gears with solid fill">
            <a:extLst>
              <a:ext uri="{FF2B5EF4-FFF2-40B4-BE49-F238E27FC236}">
                <a16:creationId xmlns:a16="http://schemas.microsoft.com/office/drawing/2014/main" id="{D6589D97-86B3-4FFC-8AF6-637999D4C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45202" y="3519556"/>
            <a:ext cx="520561" cy="520561"/>
          </a:xfrm>
          <a:prstGeom prst="rect">
            <a:avLst/>
          </a:prstGeom>
        </p:spPr>
      </p:pic>
      <p:pic>
        <p:nvPicPr>
          <p:cNvPr id="24" name="Graphic 23" descr="Magnet with solid fill">
            <a:extLst>
              <a:ext uri="{FF2B5EF4-FFF2-40B4-BE49-F238E27FC236}">
                <a16:creationId xmlns:a16="http://schemas.microsoft.com/office/drawing/2014/main" id="{A6DC4AB3-CF9C-4AE3-813D-F7F1CF658B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62787" y="2377786"/>
            <a:ext cx="372183" cy="37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794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6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2.1 System Design: Overview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A235B8-C3D6-4624-9EF0-32E331E50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27" y="1435776"/>
            <a:ext cx="4198826" cy="25794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F59E67-8AF3-47C4-97AC-8CDA89E47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915" y="1531694"/>
            <a:ext cx="4198825" cy="25330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ACD082-8049-4116-8D7D-EAEE1712B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5379" y="4170946"/>
            <a:ext cx="4316646" cy="28357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B8DFA0E-A69B-4184-A672-489699448B56}"/>
              </a:ext>
            </a:extLst>
          </p:cNvPr>
          <p:cNvSpPr txBox="1"/>
          <p:nvPr/>
        </p:nvSpPr>
        <p:spPr>
          <a:xfrm>
            <a:off x="609043" y="3870227"/>
            <a:ext cx="3827721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Normal: Magnetic Locomotion</a:t>
            </a:r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F03667-C999-4AAC-8594-53222090A37D}"/>
              </a:ext>
            </a:extLst>
          </p:cNvPr>
          <p:cNvSpPr txBox="1"/>
          <p:nvPr/>
        </p:nvSpPr>
        <p:spPr>
          <a:xfrm>
            <a:off x="5811019" y="3918086"/>
            <a:ext cx="3827721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Obstacle: Collapsed Intestine</a:t>
            </a:r>
            <a:endParaRPr lang="en-GB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F8CAE6-0BAA-4480-9FFC-D903C18FD62A}"/>
              </a:ext>
            </a:extLst>
          </p:cNvPr>
          <p:cNvSpPr txBox="1"/>
          <p:nvPr/>
        </p:nvSpPr>
        <p:spPr>
          <a:xfrm>
            <a:off x="3114304" y="6903551"/>
            <a:ext cx="3827721" cy="349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Solution: Deployment of Legs</a:t>
            </a:r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B2682F-4473-4F33-90C2-13B6017A7046}"/>
              </a:ext>
            </a:extLst>
          </p:cNvPr>
          <p:cNvSpPr txBox="1"/>
          <p:nvPr/>
        </p:nvSpPr>
        <p:spPr>
          <a:xfrm>
            <a:off x="459852" y="5326773"/>
            <a:ext cx="1562988" cy="112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EPM:</a:t>
            </a:r>
          </a:p>
          <a:p>
            <a:r>
              <a:rPr lang="en-US" b="1" dirty="0"/>
              <a:t>E</a:t>
            </a:r>
            <a:r>
              <a:rPr lang="en-US" dirty="0"/>
              <a:t>xternal</a:t>
            </a:r>
          </a:p>
          <a:p>
            <a:r>
              <a:rPr lang="en-US" b="1" dirty="0"/>
              <a:t>P</a:t>
            </a:r>
            <a:r>
              <a:rPr lang="en-US" dirty="0"/>
              <a:t>ermanent</a:t>
            </a:r>
          </a:p>
          <a:p>
            <a:r>
              <a:rPr lang="en-US" b="1" dirty="0"/>
              <a:t>M</a:t>
            </a:r>
            <a:r>
              <a:rPr lang="en-US" dirty="0"/>
              <a:t>agnet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46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925" y="1194900"/>
            <a:ext cx="3600135" cy="5740346"/>
          </a:xfrm>
        </p:spPr>
        <p:txBody>
          <a:bodyPr/>
          <a:lstStyle/>
          <a:p>
            <a:r>
              <a:rPr lang="en-US" dirty="0"/>
              <a:t>When capsule is stuck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Electromagnetic</a:t>
            </a:r>
            <a:r>
              <a:rPr lang="en-US" dirty="0"/>
              <a:t> Brushless Motor</a:t>
            </a:r>
          </a:p>
          <a:p>
            <a:endParaRPr lang="en-US" dirty="0"/>
          </a:p>
          <a:p>
            <a:r>
              <a:rPr lang="en-US" dirty="0"/>
              <a:t>Interference with </a:t>
            </a:r>
            <a:r>
              <a:rPr lang="en-US" dirty="0">
                <a:solidFill>
                  <a:srgbClr val="FF0000"/>
                </a:solidFill>
              </a:rPr>
              <a:t>permanent magnets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Legs placed radially at 120 degrees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7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8A829F-A609-4355-A41F-439734BA0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5060" y="1230087"/>
            <a:ext cx="6285565" cy="577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291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31746-95C8-43C6-A28F-BE9C159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925" y="1194900"/>
            <a:ext cx="3600135" cy="5740346"/>
          </a:xfrm>
        </p:spPr>
        <p:txBody>
          <a:bodyPr/>
          <a:lstStyle/>
          <a:p>
            <a:r>
              <a:rPr lang="en-US" dirty="0"/>
              <a:t>Steel Worm Gear</a:t>
            </a:r>
          </a:p>
          <a:p>
            <a:endParaRPr lang="en-US" dirty="0"/>
          </a:p>
          <a:p>
            <a:r>
              <a:rPr lang="en-US" dirty="0"/>
              <a:t>Brass Main Gear</a:t>
            </a:r>
          </a:p>
          <a:p>
            <a:endParaRPr lang="en-US" dirty="0"/>
          </a:p>
          <a:p>
            <a:r>
              <a:rPr lang="en-US" dirty="0"/>
              <a:t>Brass Pinion Gear</a:t>
            </a:r>
          </a:p>
          <a:p>
            <a:endParaRPr lang="en-US" dirty="0"/>
          </a:p>
          <a:p>
            <a:r>
              <a:rPr lang="en-US" dirty="0"/>
              <a:t>Use of synthetic ruby: minimizing friction &amp; overall dimensions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8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8A829F-A609-4355-A41F-439734BA0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5060" y="1230087"/>
            <a:ext cx="6285565" cy="577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669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431746-95C8-43C6-A28F-BE9C159417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42769" y="1469864"/>
                <a:ext cx="3519377" cy="1293120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b="0" i="0" dirty="0" smtClean="0">
                              <a:latin typeface="Cambria Math" panose="02040503050406030204" pitchFamily="18" charset="0"/>
                            </a:rPr>
                            <m:t>out</m:t>
                          </m:r>
                        </m:sub>
                      </m:sSub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b="0" i="0" dirty="0" smtClean="0">
                                  <a:latin typeface="Cambria Math" panose="02040503050406030204" pitchFamily="18" charset="0"/>
                                </a:rPr>
                                <m:t>mot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>
                                  <a:latin typeface="Cambria Math" panose="02040503050406030204" pitchFamily="18" charset="0"/>
                                </a:rPr>
                                <m:t>η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b="0" i="0" dirty="0" smtClean="0">
                                  <a:latin typeface="Cambria Math" panose="02040503050406030204" pitchFamily="18" charset="0"/>
                                </a:rPr>
                                <m:t>tot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i="1" dirty="0" smtClean="0">
                                  <a:latin typeface="Cambria Math" panose="02040503050406030204" pitchFamily="18" charset="0"/>
                                </a:rPr>
                                <m:t>τ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b="0" i="0" dirty="0" smtClean="0">
                                  <a:latin typeface="Cambria Math" panose="02040503050406030204" pitchFamily="18" charset="0"/>
                                </a:rPr>
                                <m:t>tot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Marcador de contenido 2">
                <a:extLst>
                  <a:ext uri="{FF2B5EF4-FFF2-40B4-BE49-F238E27FC236}">
                    <a16:creationId xmlns:a16="http://schemas.microsoft.com/office/drawing/2014/main" id="{E8431746-95C8-43C6-A28F-BE9C159417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42769" y="1469864"/>
                <a:ext cx="3519377" cy="129312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F209FF1-EFD9-4B90-B1D8-4552D6FA98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A62EC8-D9EB-47E9-8892-A21ACDB4ECBC}" type="slidenum">
              <a:rPr lang="es-ES" smtClean="0"/>
              <a:t>9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1EF45F8F-AE30-43AD-BAE4-878B863C8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177" y="178449"/>
            <a:ext cx="9072563" cy="753706"/>
          </a:xfrm>
        </p:spPr>
        <p:txBody>
          <a:bodyPr>
            <a:normAutofit fontScale="90000"/>
          </a:bodyPr>
          <a:lstStyle/>
          <a:p>
            <a:r>
              <a:rPr lang="en-US" dirty="0"/>
              <a:t>2.2 Internal Mechanism</a:t>
            </a:r>
            <a:endParaRPr lang="en-GB" dirty="0"/>
          </a:p>
        </p:txBody>
      </p:sp>
      <p:pic>
        <p:nvPicPr>
          <p:cNvPr id="6" name="Graphic 5" descr="Gears with solid fill">
            <a:extLst>
              <a:ext uri="{FF2B5EF4-FFF2-40B4-BE49-F238E27FC236}">
                <a16:creationId xmlns:a16="http://schemas.microsoft.com/office/drawing/2014/main" id="{236D9558-1BB7-49A2-AE4B-DD6FE8952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9960" y="295021"/>
            <a:ext cx="520561" cy="5205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DC2FD72-E53D-4BE3-9DA8-DC77EA3741C7}"/>
                  </a:ext>
                </a:extLst>
              </p:cNvPr>
              <p:cNvSpPr txBox="1"/>
              <p:nvPr/>
            </p:nvSpPr>
            <p:spPr>
              <a:xfrm>
                <a:off x="476949" y="3000514"/>
                <a:ext cx="3861267" cy="20959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 b="0" i="0" dirty="0" smtClean="0">
                            <a:latin typeface="Cambria Math" panose="02040503050406030204" pitchFamily="18" charset="0"/>
                          </a:rPr>
                          <m:t>out</m:t>
                        </m:r>
                      </m:sub>
                    </m:sSub>
                  </m:oMath>
                </a14:m>
                <a:r>
                  <a:rPr lang="en-GB" sz="2000" dirty="0"/>
                  <a:t> = output torque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 b="0" i="0" dirty="0" smtClean="0">
                            <a:latin typeface="Cambria Math" panose="02040503050406030204" pitchFamily="18" charset="0"/>
                          </a:rPr>
                          <m:t>mot</m:t>
                        </m:r>
                      </m:sub>
                    </m:sSub>
                  </m:oMath>
                </a14:m>
                <a:r>
                  <a:rPr lang="en-GB" sz="2000" dirty="0"/>
                  <a:t> = input torque (motor)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 i="1" dirty="0">
                            <a:latin typeface="Cambria Math" panose="02040503050406030204" pitchFamily="18" charset="0"/>
                          </a:rPr>
                          <m:t>η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 b="0" i="0" dirty="0" smtClean="0">
                            <a:latin typeface="Cambria Math" panose="02040503050406030204" pitchFamily="18" charset="0"/>
                          </a:rPr>
                          <m:t>tot</m:t>
                        </m:r>
                      </m:sub>
                    </m:sSub>
                  </m:oMath>
                </a14:m>
                <a:r>
                  <a:rPr lang="en-GB" sz="2000" dirty="0"/>
                  <a:t> = mechanism efficiency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20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sz="2000" i="1" dirty="0" smtClean="0">
                            <a:latin typeface="Cambria Math" panose="02040503050406030204" pitchFamily="18" charset="0"/>
                          </a:rPr>
                          <m:t>τ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000" b="0" i="0" dirty="0" smtClean="0">
                            <a:latin typeface="Cambria Math" panose="02040503050406030204" pitchFamily="18" charset="0"/>
                          </a:rPr>
                          <m:t>tot</m:t>
                        </m:r>
                      </m:sub>
                    </m:sSub>
                  </m:oMath>
                </a14:m>
                <a:r>
                  <a:rPr lang="en-GB" sz="2000" dirty="0"/>
                  <a:t> = transmission ratio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DC2FD72-E53D-4BE3-9DA8-DC77EA3741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6949" y="3000514"/>
                <a:ext cx="3861267" cy="2095958"/>
              </a:xfrm>
              <a:prstGeom prst="rect">
                <a:avLst/>
              </a:prstGeom>
              <a:blipFill>
                <a:blip r:embed="rId5"/>
                <a:stretch>
                  <a:fillRect t="-2326" b="-43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3" name="Picture 22" descr="A picture containing diagram&#10;&#10;Description automatically generated">
            <a:extLst>
              <a:ext uri="{FF2B5EF4-FFF2-40B4-BE49-F238E27FC236}">
                <a16:creationId xmlns:a16="http://schemas.microsoft.com/office/drawing/2014/main" id="{115B011E-C446-4F1A-B1D8-52FF1A5AE1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823" y="3460951"/>
            <a:ext cx="4672917" cy="327104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DA4A0E-DDC6-446F-A1D1-D56E93BC447E}"/>
              </a:ext>
            </a:extLst>
          </p:cNvPr>
          <p:cNvSpPr txBox="1"/>
          <p:nvPr/>
        </p:nvSpPr>
        <p:spPr>
          <a:xfrm>
            <a:off x="4908796" y="3019797"/>
            <a:ext cx="4631304" cy="6076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Torque</a:t>
            </a:r>
            <a:r>
              <a:rPr lang="en-US" dirty="0"/>
              <a:t> is the rotational equivalent of </a:t>
            </a:r>
            <a:r>
              <a:rPr lang="en-US" b="1" dirty="0"/>
              <a:t>Force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36261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23065</TotalTime>
  <Words>909</Words>
  <Application>Microsoft Office PowerPoint</Application>
  <PresentationFormat>Personalizado</PresentationFormat>
  <Paragraphs>219</Paragraphs>
  <Slides>23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32" baseType="lpstr">
      <vt:lpstr>Arial</vt:lpstr>
      <vt:lpstr>Arial</vt:lpstr>
      <vt:lpstr>Calibri</vt:lpstr>
      <vt:lpstr>Cambria Math</vt:lpstr>
      <vt:lpstr>Times New Roman</vt:lpstr>
      <vt:lpstr>Times-Roman</vt:lpstr>
      <vt:lpstr>Verdana</vt:lpstr>
      <vt:lpstr>Wingdings</vt:lpstr>
      <vt:lpstr>Tema de Office</vt:lpstr>
      <vt:lpstr>Design, Fabrication, and Testing of a Capsule With Hybrid Locomotion for Gastrointestinal Tract Exploration</vt:lpstr>
      <vt:lpstr>Outline</vt:lpstr>
      <vt:lpstr>1. Intro</vt:lpstr>
      <vt:lpstr>1. Intro</vt:lpstr>
      <vt:lpstr>2.1 System Design: Overview</vt:lpstr>
      <vt:lpstr>2.1 System Design: Overview</vt:lpstr>
      <vt:lpstr>2.2 Internal Mechanism</vt:lpstr>
      <vt:lpstr>2.2 Internal Mechanism</vt:lpstr>
      <vt:lpstr>2.2 Internal Mechanism</vt:lpstr>
      <vt:lpstr>2.2 Internal Mechanism</vt:lpstr>
      <vt:lpstr>2.2 Internal Mechanism</vt:lpstr>
      <vt:lpstr>2.2 Internal Mechanism</vt:lpstr>
      <vt:lpstr>2.3 Magnetic System</vt:lpstr>
      <vt:lpstr>2.3 Magnetic System</vt:lpstr>
      <vt:lpstr>2.4 On-Board Electronics</vt:lpstr>
      <vt:lpstr>2.4 On-Board Electronics</vt:lpstr>
      <vt:lpstr>2.5 Packaging and Assembly</vt:lpstr>
      <vt:lpstr>2.5 Packaging and Assembly</vt:lpstr>
      <vt:lpstr>3. Experimental Validation</vt:lpstr>
      <vt:lpstr>3. Experimental Validation</vt:lpstr>
      <vt:lpstr>3. Experimental Validation</vt:lpstr>
      <vt:lpstr>4. Conclusion</vt:lpstr>
      <vt:lpstr>5.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Real-Time Systems  Robert Martí (marly@eia.udg.es)   Universitat de Girona Vibot Master.</dc:title>
  <dc:creator>robert</dc:creator>
  <cp:lastModifiedBy>523311033081</cp:lastModifiedBy>
  <cp:revision>398</cp:revision>
  <cp:lastPrinted>2012-03-12T14:04:27Z</cp:lastPrinted>
  <dcterms:modified xsi:type="dcterms:W3CDTF">2021-12-09T15:19:47Z</dcterms:modified>
</cp:coreProperties>
</file>